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1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dirty="0"/>
              <a:t>4/13/2026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F92D0520-BC98-4E5A-97BD-D620650D9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8167" y="1303232"/>
            <a:ext cx="5000263" cy="227334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4C74086D-FEAD-4C8B-91B6-030E8EE37DF7}"/>
              </a:ext>
            </a:extLst>
          </p:cNvPr>
          <p:cNvSpPr txBox="1"/>
          <p:nvPr/>
        </p:nvSpPr>
        <p:spPr>
          <a:xfrm>
            <a:off x="2118167" y="3429000"/>
            <a:ext cx="869258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200" dirty="0">
                <a:solidFill>
                  <a:srgbClr val="002060"/>
                </a:solidFill>
              </a:rPr>
              <a:t>Consejería cristiana</a:t>
            </a:r>
          </a:p>
          <a:p>
            <a:r>
              <a:rPr lang="es-CO" sz="3200" dirty="0">
                <a:solidFill>
                  <a:srgbClr val="002060"/>
                </a:solidFill>
              </a:rPr>
              <a:t>Responsabilidad personal: arrepentimiento</a:t>
            </a:r>
            <a:endParaRPr lang="es-419" sz="3200" dirty="0">
              <a:solidFill>
                <a:srgbClr val="002060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2DEFBAE-76A0-48C9-BEF2-FC38A782864B}"/>
              </a:ext>
            </a:extLst>
          </p:cNvPr>
          <p:cNvSpPr txBox="1"/>
          <p:nvPr/>
        </p:nvSpPr>
        <p:spPr>
          <a:xfrm>
            <a:off x="2118167" y="4506218"/>
            <a:ext cx="23612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/>
              <a:t>Rubby Martínez</a:t>
            </a:r>
          </a:p>
          <a:p>
            <a:r>
              <a:rPr lang="es-CO" dirty="0"/>
              <a:t>Abril 13-2026</a:t>
            </a:r>
          </a:p>
          <a:p>
            <a:r>
              <a:rPr lang="es-CO" dirty="0"/>
              <a:t>Medellín-Colombia</a:t>
            </a:r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538471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2438AA41-BDBE-4C88-BCF2-AAFF023CD6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62100" y="1807942"/>
            <a:ext cx="5996168" cy="3331321"/>
          </a:xfrm>
        </p:spPr>
        <p:txBody>
          <a:bodyPr>
            <a:normAutofit fontScale="92500" lnSpcReduction="20000"/>
          </a:bodyPr>
          <a:lstStyle/>
          <a:p>
            <a:r>
              <a:rPr lang="es-CO" sz="2400" b="1" dirty="0">
                <a:solidFill>
                  <a:schemeClr val="accent1">
                    <a:lumMod val="50000"/>
                  </a:schemeClr>
                </a:solidFill>
              </a:rPr>
              <a:t>Como consejeros cristianos</a:t>
            </a:r>
          </a:p>
          <a:p>
            <a:r>
              <a:rPr lang="es-CO" sz="2400" b="1" dirty="0">
                <a:solidFill>
                  <a:schemeClr val="accent1">
                    <a:lumMod val="50000"/>
                  </a:schemeClr>
                </a:solidFill>
              </a:rPr>
              <a:t>Necesitamos</a:t>
            </a:r>
            <a:r>
              <a:rPr lang="es-CO" sz="2400" dirty="0">
                <a:solidFill>
                  <a:schemeClr val="accent1">
                    <a:lumMod val="50000"/>
                  </a:schemeClr>
                </a:solidFill>
              </a:rPr>
              <a:t>:</a:t>
            </a:r>
          </a:p>
          <a:p>
            <a:pPr algn="l"/>
            <a:r>
              <a:rPr lang="es-CO" sz="2400" dirty="0">
                <a:solidFill>
                  <a:schemeClr val="accent1">
                    <a:lumMod val="50000"/>
                  </a:schemeClr>
                </a:solidFill>
              </a:rPr>
              <a:t> 1. </a:t>
            </a:r>
            <a:r>
              <a:rPr lang="es-CO" sz="2400" dirty="0">
                <a:solidFill>
                  <a:schemeClr val="accent6">
                    <a:lumMod val="50000"/>
                  </a:schemeClr>
                </a:solidFill>
              </a:rPr>
              <a:t>Mostrar al aconsejado </a:t>
            </a:r>
          </a:p>
          <a:p>
            <a:pPr algn="l"/>
            <a:r>
              <a:rPr lang="es-CO" sz="2400" dirty="0">
                <a:solidFill>
                  <a:schemeClr val="accent6">
                    <a:lumMod val="50000"/>
                  </a:schemeClr>
                </a:solidFill>
              </a:rPr>
              <a:t>     Responsabilidad personal : </a:t>
            </a:r>
          </a:p>
          <a:p>
            <a:pPr algn="l"/>
            <a:endParaRPr lang="es-CO" sz="2400" dirty="0">
              <a:solidFill>
                <a:schemeClr val="accent6">
                  <a:lumMod val="50000"/>
                </a:schemeClr>
              </a:solidFill>
            </a:endParaRPr>
          </a:p>
          <a:p>
            <a:pPr algn="l"/>
            <a:r>
              <a:rPr lang="es-CO" sz="2400" dirty="0">
                <a:solidFill>
                  <a:schemeClr val="accent5">
                    <a:lumMod val="75000"/>
                  </a:schemeClr>
                </a:solidFill>
              </a:rPr>
              <a:t>    - No solo mostrar el problema si </a:t>
            </a:r>
          </a:p>
          <a:p>
            <a:pPr algn="l"/>
            <a:r>
              <a:rPr lang="es-CO" sz="2400" dirty="0">
                <a:solidFill>
                  <a:schemeClr val="accent5">
                    <a:lumMod val="75000"/>
                  </a:schemeClr>
                </a:solidFill>
              </a:rPr>
              <a:t>      hemos sido victimas </a:t>
            </a:r>
          </a:p>
          <a:p>
            <a:pPr algn="l"/>
            <a:r>
              <a:rPr lang="es-CO" sz="2400" dirty="0">
                <a:solidFill>
                  <a:schemeClr val="accent5">
                    <a:lumMod val="75000"/>
                  </a:schemeClr>
                </a:solidFill>
              </a:rPr>
              <a:t>      también debemos mostrar la</a:t>
            </a:r>
          </a:p>
          <a:p>
            <a:pPr algn="l"/>
            <a:r>
              <a:rPr lang="es-CO" sz="2400" dirty="0">
                <a:solidFill>
                  <a:schemeClr val="accent5">
                    <a:lumMod val="75000"/>
                  </a:schemeClr>
                </a:solidFill>
              </a:rPr>
              <a:t>     condición de pecador </a:t>
            </a:r>
          </a:p>
          <a:p>
            <a:pPr algn="l"/>
            <a:endParaRPr lang="es-CO" sz="2400" dirty="0">
              <a:solidFill>
                <a:schemeClr val="accent5">
                  <a:lumMod val="75000"/>
                </a:schemeClr>
              </a:solidFill>
            </a:endParaRPr>
          </a:p>
          <a:p>
            <a:pPr algn="l"/>
            <a:r>
              <a:rPr lang="es-CO" sz="2400" dirty="0">
                <a:solidFill>
                  <a:schemeClr val="accent5">
                    <a:lumMod val="75000"/>
                  </a:schemeClr>
                </a:solidFill>
              </a:rPr>
              <a:t>    - Necesidad de arrepentimiento</a:t>
            </a:r>
          </a:p>
          <a:p>
            <a:endParaRPr lang="es-CO" sz="24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s-419" sz="24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0CD4D14-4A58-4DF8-B0C1-29ADCC768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7554" y="1807942"/>
            <a:ext cx="2662178" cy="306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8376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45A878-4B1E-4823-A4B0-A7137AE440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083056-EA34-4853-B6B4-1689DA282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609599"/>
            <a:ext cx="8469776" cy="6008225"/>
          </a:xfrm>
        </p:spPr>
        <p:txBody>
          <a:bodyPr>
            <a:normAutofit lnSpcReduction="10000"/>
          </a:bodyPr>
          <a:lstStyle/>
          <a:p>
            <a:r>
              <a:rPr lang="es-CO" sz="3600" b="1" dirty="0">
                <a:solidFill>
                  <a:schemeClr val="accent1">
                    <a:lumMod val="50000"/>
                  </a:schemeClr>
                </a:solidFill>
              </a:rPr>
              <a:t>Qué es el arrepentimiento : </a:t>
            </a:r>
          </a:p>
          <a:p>
            <a:endParaRPr lang="es-CO" sz="3600" b="1" dirty="0">
              <a:solidFill>
                <a:schemeClr val="accent1"/>
              </a:solidFill>
            </a:endParaRPr>
          </a:p>
          <a:p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- Un estilo de vida</a:t>
            </a:r>
          </a:p>
          <a:p>
            <a:endParaRPr lang="es-CO" sz="32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- Reconocer el daño que hemos hecho</a:t>
            </a:r>
          </a:p>
          <a:p>
            <a:endParaRPr lang="es-CO" sz="32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- Reconocer lo que nos han hecho</a:t>
            </a:r>
          </a:p>
          <a:p>
            <a:endParaRPr lang="es-CO" sz="3200" b="1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- El daño que ha causado el vivir  en</a:t>
            </a:r>
          </a:p>
          <a:p>
            <a:r>
              <a:rPr lang="es-CO" sz="3200" b="1" dirty="0">
                <a:solidFill>
                  <a:schemeClr val="accent1">
                    <a:lumMod val="50000"/>
                  </a:schemeClr>
                </a:solidFill>
              </a:rPr>
              <a:t>  un mundo pecaminoso</a:t>
            </a:r>
            <a:endParaRPr lang="es-419" sz="32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9284794-C7CE-44A5-B847-996F1CEF11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81954" y="240174"/>
            <a:ext cx="3078866" cy="6377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4065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0266753-6F44-4D34-8EEE-ED0B7A67CD03}"/>
              </a:ext>
            </a:extLst>
          </p:cNvPr>
          <p:cNvSpPr txBox="1"/>
          <p:nvPr/>
        </p:nvSpPr>
        <p:spPr>
          <a:xfrm>
            <a:off x="347241" y="405115"/>
            <a:ext cx="1079917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CO" sz="2400" b="1" dirty="0">
                <a:solidFill>
                  <a:schemeClr val="accent2">
                    <a:lumMod val="50000"/>
                  </a:schemeClr>
                </a:solidFill>
              </a:rPr>
              <a:t>PODEMOS MOSTRAR AL ACONSEJADO QUE :</a:t>
            </a:r>
          </a:p>
          <a:p>
            <a:pPr marL="285750" indent="-285750">
              <a:buFontTx/>
              <a:buChar char="-"/>
            </a:pPr>
            <a:endParaRPr lang="es-CO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sz="2400" b="1" dirty="0">
                <a:solidFill>
                  <a:schemeClr val="accent2">
                    <a:lumMod val="50000"/>
                  </a:schemeClr>
                </a:solidFill>
              </a:rPr>
              <a:t>El arrepentimiento  es una vida continua de búsqueda de Dios</a:t>
            </a:r>
          </a:p>
          <a:p>
            <a:pPr marL="285750" indent="-285750">
              <a:buFontTx/>
              <a:buChar char="-"/>
            </a:pPr>
            <a:endParaRPr lang="es-CO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sz="2400" b="1" dirty="0">
                <a:solidFill>
                  <a:schemeClr val="accent2">
                    <a:lumMod val="50000"/>
                  </a:schemeClr>
                </a:solidFill>
              </a:rPr>
              <a:t>El Espíritu Santo  Es QUIEN  produce una vida de continuo arrepentimiento</a:t>
            </a:r>
          </a:p>
          <a:p>
            <a:pPr marL="285750" indent="-285750">
              <a:buFontTx/>
              <a:buChar char="-"/>
            </a:pPr>
            <a:endParaRPr lang="es-CO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sz="2400" b="1" dirty="0">
                <a:solidFill>
                  <a:schemeClr val="accent2">
                    <a:lumMod val="50000"/>
                  </a:schemeClr>
                </a:solidFill>
              </a:rPr>
              <a:t>El arrepentimiento va mas allá de la salvación </a:t>
            </a:r>
          </a:p>
          <a:p>
            <a:pPr marL="285750" indent="-285750">
              <a:buFontTx/>
              <a:buChar char="-"/>
            </a:pPr>
            <a:endParaRPr lang="es-CO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sz="2400" b="1" dirty="0">
                <a:solidFill>
                  <a:schemeClr val="accent2">
                    <a:lumMod val="50000"/>
                  </a:schemeClr>
                </a:solidFill>
              </a:rPr>
              <a:t>Es una manera de vivir con corazón quebrantado</a:t>
            </a:r>
          </a:p>
          <a:p>
            <a:pPr marL="285750" indent="-285750">
              <a:buFontTx/>
              <a:buChar char="-"/>
            </a:pPr>
            <a:endParaRPr lang="es-CO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sz="2400" b="1" dirty="0">
                <a:solidFill>
                  <a:schemeClr val="accent2">
                    <a:lumMod val="50000"/>
                  </a:schemeClr>
                </a:solidFill>
              </a:rPr>
              <a:t>Es una vida de continua dependencia de Dios</a:t>
            </a:r>
          </a:p>
          <a:p>
            <a:pPr marL="285750" indent="-285750">
              <a:buFontTx/>
              <a:buChar char="-"/>
            </a:pPr>
            <a:endParaRPr lang="es-CO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sz="2400" b="1" dirty="0">
                <a:solidFill>
                  <a:schemeClr val="accent2">
                    <a:lumMod val="50000"/>
                  </a:schemeClr>
                </a:solidFill>
              </a:rPr>
              <a:t>De perdón, y de dejar en manos de Él, todo lo pasado</a:t>
            </a:r>
          </a:p>
          <a:p>
            <a:pPr marL="285750" indent="-285750">
              <a:buFontTx/>
              <a:buChar char="-"/>
            </a:pPr>
            <a:endParaRPr lang="es-CO" sz="2400" b="1" dirty="0">
              <a:solidFill>
                <a:schemeClr val="accent2">
                  <a:lumMod val="50000"/>
                </a:schemeClr>
              </a:solidFill>
            </a:endParaRPr>
          </a:p>
          <a:p>
            <a:pPr marL="285750" indent="-285750">
              <a:buFontTx/>
              <a:buChar char="-"/>
            </a:pPr>
            <a:r>
              <a:rPr lang="es-CO" sz="2400" b="1" dirty="0">
                <a:solidFill>
                  <a:schemeClr val="accent2">
                    <a:lumMod val="50000"/>
                  </a:schemeClr>
                </a:solidFill>
              </a:rPr>
              <a:t>Solo así podemos ministrar en libertad</a:t>
            </a:r>
            <a:endParaRPr lang="es-419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61832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{BCE0AA52-E993-44A8-A906-2F88314D0C1D}TF77a67a13-02ae-4296-8148-f26bdaaf38f1c24e13c4-d76a37aad8f4</Template>
  <TotalTime>113</TotalTime>
  <Words>160</Words>
  <Application>Microsoft Office PowerPoint</Application>
  <PresentationFormat>Panorámica</PresentationFormat>
  <Paragraphs>41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7" baseType="lpstr">
      <vt:lpstr>Century Gothic</vt:lpstr>
      <vt:lpstr>Garamond</vt:lpstr>
      <vt:lpstr>Savon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de Jesús Méndez Rueda</dc:creator>
  <cp:lastModifiedBy>Alvaro de Jesús Méndez Rueda</cp:lastModifiedBy>
  <cp:revision>12</cp:revision>
  <dcterms:created xsi:type="dcterms:W3CDTF">2026-04-13T20:54:40Z</dcterms:created>
  <dcterms:modified xsi:type="dcterms:W3CDTF">2026-04-13T22:48:10Z</dcterms:modified>
</cp:coreProperties>
</file>