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78B7821-6614-4AC0-A319-7A048B394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3" y="954338"/>
            <a:ext cx="5285690" cy="1975275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C9A948FE-3D46-4362-AF81-72A4D4A62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4" y="3429001"/>
            <a:ext cx="7816428" cy="24746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MX" sz="2800" b="1" dirty="0"/>
              <a:t>INTRODUCCION A LA CONSEJERIA CRISTIANA</a:t>
            </a:r>
          </a:p>
          <a:p>
            <a:pPr algn="ctr"/>
            <a:r>
              <a:rPr lang="es-MX" sz="2800" b="1" dirty="0"/>
              <a:t>Tema: la Autoimagen</a:t>
            </a:r>
          </a:p>
          <a:p>
            <a:endParaRPr lang="es-419" dirty="0"/>
          </a:p>
          <a:p>
            <a:endParaRPr lang="es-419" dirty="0"/>
          </a:p>
          <a:p>
            <a:endParaRPr lang="es-419" dirty="0"/>
          </a:p>
          <a:p>
            <a:r>
              <a:rPr lang="es-419" dirty="0"/>
              <a:t>Rubby Martínez</a:t>
            </a: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189212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46B7906-83A6-47CD-843D-80BE12FEF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841" y="428263"/>
            <a:ext cx="3615158" cy="642973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C1BAC25-25DB-475B-B346-5DA1AD770396}"/>
              </a:ext>
            </a:extLst>
          </p:cNvPr>
          <p:cNvSpPr txBox="1"/>
          <p:nvPr/>
        </p:nvSpPr>
        <p:spPr>
          <a:xfrm>
            <a:off x="1979270" y="1412111"/>
            <a:ext cx="4595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¿Qué es la autoimagen ?</a:t>
            </a:r>
            <a:endParaRPr lang="es-419" sz="2800" b="1" dirty="0"/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4FA5AB95-65BA-4BF2-A79A-2B8D7DE552F3}"/>
              </a:ext>
            </a:extLst>
          </p:cNvPr>
          <p:cNvSpPr/>
          <p:nvPr/>
        </p:nvSpPr>
        <p:spPr>
          <a:xfrm>
            <a:off x="3721168" y="2024500"/>
            <a:ext cx="484632" cy="8425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A713676-D0A0-4D15-AA23-CA4C588E93B8}"/>
              </a:ext>
            </a:extLst>
          </p:cNvPr>
          <p:cNvSpPr txBox="1"/>
          <p:nvPr/>
        </p:nvSpPr>
        <p:spPr>
          <a:xfrm>
            <a:off x="1979270" y="2736502"/>
            <a:ext cx="39684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/>
              <a:t>Es la representación mental consciente o inconsciente  que tenemos de nosotros mismos:</a:t>
            </a:r>
            <a:endParaRPr lang="es-419" sz="28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3047B60-97F3-4CFC-9072-077435B2E5E7}"/>
              </a:ext>
            </a:extLst>
          </p:cNvPr>
          <p:cNvSpPr txBox="1"/>
          <p:nvPr/>
        </p:nvSpPr>
        <p:spPr>
          <a:xfrm>
            <a:off x="6244301" y="2882096"/>
            <a:ext cx="2587761" cy="162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/>
              <a:t> </a:t>
            </a:r>
            <a:r>
              <a:rPr lang="es-CO" sz="3200" b="1" dirty="0"/>
              <a:t>Físico</a:t>
            </a:r>
          </a:p>
          <a:p>
            <a:r>
              <a:rPr lang="es-CO" sz="3200" b="1" dirty="0"/>
              <a:t> Intelectual</a:t>
            </a:r>
          </a:p>
          <a:p>
            <a:r>
              <a:rPr lang="es-CO" sz="3200" b="1" dirty="0"/>
              <a:t> social</a:t>
            </a:r>
            <a:endParaRPr lang="es-419" sz="3200" b="1" dirty="0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4F9D6703-ACE2-495B-AF2B-0BAE84D41BA9}"/>
              </a:ext>
            </a:extLst>
          </p:cNvPr>
          <p:cNvSpPr/>
          <p:nvPr/>
        </p:nvSpPr>
        <p:spPr>
          <a:xfrm>
            <a:off x="5706319" y="3028494"/>
            <a:ext cx="537984" cy="1545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3F3BA354-E353-4707-958A-4333D7D5E5C8}"/>
              </a:ext>
            </a:extLst>
          </p:cNvPr>
          <p:cNvSpPr/>
          <p:nvPr/>
        </p:nvSpPr>
        <p:spPr>
          <a:xfrm>
            <a:off x="5706318" y="3576578"/>
            <a:ext cx="537984" cy="1545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047AEF1F-C9DB-4678-9FD9-211436554624}"/>
              </a:ext>
            </a:extLst>
          </p:cNvPr>
          <p:cNvSpPr/>
          <p:nvPr/>
        </p:nvSpPr>
        <p:spPr>
          <a:xfrm>
            <a:off x="5706318" y="4124662"/>
            <a:ext cx="537984" cy="151539"/>
          </a:xfrm>
          <a:prstGeom prst="rightArrow">
            <a:avLst>
              <a:gd name="adj1" fmla="val 50000"/>
              <a:gd name="adj2" fmla="val 380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02648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9D21E28-E85C-4C7E-B10F-A918727B49F2}"/>
              </a:ext>
            </a:extLst>
          </p:cNvPr>
          <p:cNvSpPr txBox="1"/>
          <p:nvPr/>
        </p:nvSpPr>
        <p:spPr>
          <a:xfrm>
            <a:off x="2407534" y="960699"/>
            <a:ext cx="9039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¿</a:t>
            </a:r>
            <a:r>
              <a:rPr lang="es-CO" sz="3200" b="1" dirty="0"/>
              <a:t>Cómo se Construye la autoimagen</a:t>
            </a:r>
            <a:r>
              <a:rPr lang="es-CO" sz="2800" b="1" dirty="0"/>
              <a:t>?</a:t>
            </a:r>
            <a:endParaRPr lang="es-419" sz="2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298FF17-DE68-4018-B380-62615192F7A8}"/>
              </a:ext>
            </a:extLst>
          </p:cNvPr>
          <p:cNvSpPr txBox="1"/>
          <p:nvPr/>
        </p:nvSpPr>
        <p:spPr>
          <a:xfrm>
            <a:off x="2222339" y="1724628"/>
            <a:ext cx="884305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b="1" dirty="0"/>
              <a:t>CUANDO NUESTROS ANHELOS PROFUNDOS NO SON SATISFECHOS: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="1" dirty="0"/>
              <a:t> </a:t>
            </a:r>
            <a:r>
              <a:rPr lang="es-MX" sz="2400" dirty="0"/>
              <a:t>- Se forma en parte por la internalización de cómo</a:t>
            </a:r>
          </a:p>
          <a:p>
            <a:r>
              <a:rPr lang="es-MX" sz="2400" dirty="0"/>
              <a:t>       creemos que los demás nos ven.</a:t>
            </a:r>
            <a:endParaRPr lang="es-CO" sz="2400" b="1" dirty="0"/>
          </a:p>
          <a:p>
            <a:r>
              <a:rPr lang="es-CO" sz="2400" dirty="0"/>
              <a:t>       En el hogar- edad de infantes</a:t>
            </a:r>
          </a:p>
          <a:p>
            <a:r>
              <a:rPr lang="es-CO" sz="2400" dirty="0"/>
              <a:t>       En nuestros contextos iniciales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b="1" dirty="0"/>
              <a:t>NUESTRAS PRIMERAS EXPERIENCIAS -</a:t>
            </a:r>
            <a:r>
              <a:rPr lang="es-CO" sz="2400" dirty="0"/>
              <a:t>Experiencias negativas: </a:t>
            </a:r>
          </a:p>
          <a:p>
            <a:r>
              <a:rPr lang="es-CO" sz="2400" b="1" dirty="0"/>
              <a:t>      * </a:t>
            </a:r>
            <a:r>
              <a:rPr lang="es-CO" sz="2400" dirty="0"/>
              <a:t>abuso psicológico</a:t>
            </a:r>
          </a:p>
          <a:p>
            <a:r>
              <a:rPr lang="es-CO" sz="2400" b="1" dirty="0"/>
              <a:t>      * </a:t>
            </a:r>
            <a:r>
              <a:rPr lang="es-CO" sz="2400" dirty="0"/>
              <a:t>abuso físico</a:t>
            </a:r>
          </a:p>
          <a:p>
            <a:r>
              <a:rPr lang="es-CO" sz="2400" dirty="0"/>
              <a:t>      * abuso sexual</a:t>
            </a:r>
          </a:p>
          <a:p>
            <a:r>
              <a:rPr lang="es-CO" sz="2400" b="1" dirty="0"/>
              <a:t>       </a:t>
            </a:r>
            <a:endParaRPr lang="es-419" sz="2400" b="1" dirty="0"/>
          </a:p>
        </p:txBody>
      </p:sp>
    </p:spTree>
    <p:extLst>
      <p:ext uri="{BB962C8B-B14F-4D97-AF65-F5344CB8AC3E}">
        <p14:creationId xmlns:p14="http://schemas.microsoft.com/office/powerpoint/2010/main" val="138285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54EDC42-0500-45D3-BCE2-5343C2939AC5}"/>
              </a:ext>
            </a:extLst>
          </p:cNvPr>
          <p:cNvSpPr txBox="1"/>
          <p:nvPr/>
        </p:nvSpPr>
        <p:spPr>
          <a:xfrm>
            <a:off x="1828800" y="0"/>
            <a:ext cx="10266745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3200" b="1" dirty="0"/>
          </a:p>
          <a:p>
            <a:pPr algn="ctr"/>
            <a:r>
              <a:rPr lang="es-CO" sz="3200" b="1" dirty="0"/>
              <a:t>Buscamos construir una autoimagen en fuentes equivocadas</a:t>
            </a:r>
          </a:p>
          <a:p>
            <a:endParaRPr lang="es-CO" sz="3200" b="1" dirty="0"/>
          </a:p>
          <a:p>
            <a:r>
              <a:rPr lang="es-CO" sz="2800" b="1" dirty="0"/>
              <a:t>Jeremías 2:13 : Construir una imagen lejos de Dios</a:t>
            </a:r>
          </a:p>
          <a:p>
            <a:pPr marL="457200" indent="-457200">
              <a:buFontTx/>
              <a:buChar char="-"/>
            </a:pPr>
            <a:endParaRPr lang="es-CO" sz="2800" dirty="0"/>
          </a:p>
          <a:p>
            <a:pPr marL="457200" indent="-457200">
              <a:buFontTx/>
              <a:buChar char="-"/>
            </a:pPr>
            <a:r>
              <a:rPr lang="es-CO" sz="2800" dirty="0"/>
              <a:t>Cisternas rotas : mecanismos de  autoprotección</a:t>
            </a:r>
          </a:p>
          <a:p>
            <a:pPr marL="457200" indent="-457200">
              <a:buFontTx/>
              <a:buChar char="-"/>
            </a:pPr>
            <a:r>
              <a:rPr lang="es-CO" sz="2800" dirty="0"/>
              <a:t>Involucrándome  en contextos que no agradan a Dios</a:t>
            </a:r>
          </a:p>
          <a:p>
            <a:pPr marL="457200" indent="-457200">
              <a:buFontTx/>
              <a:buChar char="-"/>
            </a:pPr>
            <a:r>
              <a:rPr lang="es-CO" sz="2800" dirty="0"/>
              <a:t>En busca de aprobación humana</a:t>
            </a:r>
          </a:p>
          <a:p>
            <a:pPr marL="457200" indent="-457200">
              <a:buFontTx/>
              <a:buChar char="-"/>
            </a:pPr>
            <a:endParaRPr lang="es-CO" sz="2800" dirty="0"/>
          </a:p>
          <a:p>
            <a:r>
              <a:rPr lang="es-CO" sz="2800" b="1" dirty="0"/>
              <a:t>Solo  en Dios podemos construir una autoimagen correcta</a:t>
            </a:r>
          </a:p>
          <a:p>
            <a:pPr marL="457200" indent="-457200">
              <a:buFontTx/>
              <a:buChar char="-"/>
            </a:pPr>
            <a:r>
              <a:rPr lang="es-CO" sz="3200" dirty="0"/>
              <a:t>Solo en Dios y en su propósito para mi</a:t>
            </a:r>
          </a:p>
          <a:p>
            <a:pPr marL="457200" indent="-457200">
              <a:buFontTx/>
              <a:buChar char="-"/>
            </a:pPr>
            <a:endParaRPr lang="es-CO" sz="3200" dirty="0"/>
          </a:p>
          <a:p>
            <a:pPr marL="457200" indent="-457200">
              <a:buFontTx/>
              <a:buChar char="-"/>
            </a:pPr>
            <a:r>
              <a:rPr lang="es-MX" sz="2000" b="1" i="1" dirty="0"/>
              <a:t>Porque yo sé los pensamientos que tengo acerca de vosotros, dice Jehová, pensamientos de paz, y no de mal,  </a:t>
            </a:r>
            <a:r>
              <a:rPr lang="es-MX" sz="2000" i="1" dirty="0"/>
              <a:t>Jeremías 29:11</a:t>
            </a:r>
            <a:endParaRPr lang="es-CO" sz="2000" b="1" i="1" dirty="0"/>
          </a:p>
          <a:p>
            <a:pPr marL="457200" indent="-457200">
              <a:buFontTx/>
              <a:buChar char="-"/>
            </a:pPr>
            <a:endParaRPr lang="es-CO" sz="3200" dirty="0"/>
          </a:p>
          <a:p>
            <a:pPr marL="457200" indent="-457200">
              <a:buFontTx/>
              <a:buChar char="-"/>
            </a:pPr>
            <a:endParaRPr lang="es-CO" sz="3200" dirty="0"/>
          </a:p>
          <a:p>
            <a:pPr marL="457200" indent="-457200">
              <a:buFontTx/>
              <a:buChar char="-"/>
            </a:pPr>
            <a:endParaRPr lang="es-CO" sz="2800" dirty="0"/>
          </a:p>
          <a:p>
            <a:pPr marL="457200" indent="-457200">
              <a:buFontTx/>
              <a:buChar char="-"/>
            </a:pPr>
            <a:endParaRPr lang="es-CO" sz="2800" dirty="0"/>
          </a:p>
          <a:p>
            <a:pPr marL="457200" indent="-457200">
              <a:buFontTx/>
              <a:buChar char="-"/>
            </a:pPr>
            <a:endParaRPr lang="es-419" sz="2800" dirty="0"/>
          </a:p>
        </p:txBody>
      </p:sp>
    </p:spTree>
    <p:extLst>
      <p:ext uri="{BB962C8B-B14F-4D97-AF65-F5344CB8AC3E}">
        <p14:creationId xmlns:p14="http://schemas.microsoft.com/office/powerpoint/2010/main" val="401777112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56</TotalTime>
  <Words>179</Words>
  <Application>Microsoft Office PowerPoint</Application>
  <PresentationFormat>Panorámica</PresentationFormat>
  <Paragraphs>40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Espiral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de Jesús Méndez Rueda</dc:creator>
  <cp:lastModifiedBy>Alvaro de Jesús Méndez Rueda</cp:lastModifiedBy>
  <cp:revision>7</cp:revision>
  <dcterms:created xsi:type="dcterms:W3CDTF">2026-04-01T15:09:48Z</dcterms:created>
  <dcterms:modified xsi:type="dcterms:W3CDTF">2026-04-01T16:06:27Z</dcterms:modified>
</cp:coreProperties>
</file>