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8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1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864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033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2807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615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3921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614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3489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261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151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412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715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753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813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174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336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771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328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C17CD1-F14B-46CB-8B34-29F804F38EA3}" type="datetimeFigureOut">
              <a:rPr lang="es-MX" smtClean="0"/>
              <a:t>14/03/2026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F0F3373-06EA-4E20-A939-67F6798412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495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D7CC5B4-619D-49BB-9ADD-6444F9CE2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521" y="638902"/>
            <a:ext cx="4612202" cy="1523999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LIDERAZGO EMOCIONAL EN LA IGLESIA</a:t>
            </a:r>
            <a:endParaRPr lang="es-MX" b="1" dirty="0"/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65234B4F-09CD-4AC8-B931-821BFBF89E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27" t="-46699" r="-427" b="-46699"/>
          <a:stretch/>
        </p:blipFill>
        <p:spPr>
          <a:xfrm>
            <a:off x="5180012" y="995363"/>
            <a:ext cx="6172200" cy="4873625"/>
          </a:xfr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3B2E5D4-73BC-431B-B755-540AAE033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021" y="2743200"/>
            <a:ext cx="3859212" cy="1371600"/>
          </a:xfrm>
        </p:spPr>
        <p:txBody>
          <a:bodyPr/>
          <a:lstStyle/>
          <a:p>
            <a:r>
              <a:rPr lang="es-ES" dirty="0"/>
              <a:t>Por: Ernesto García López</a:t>
            </a:r>
          </a:p>
          <a:p>
            <a:endParaRPr lang="es-ES" dirty="0"/>
          </a:p>
          <a:p>
            <a:r>
              <a:rPr lang="es-ES" dirty="0"/>
              <a:t>14 de marzo del 2026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16649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0CCC670-F83A-4921-8E0C-E2C613DFF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C371B6-8B98-4AE7-BCBD-2D4BEAD2F42F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200" b="1" dirty="0"/>
              <a:t>Capital intelectual</a:t>
            </a:r>
            <a:r>
              <a:rPr lang="es-MX" sz="22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b="1" dirty="0"/>
              <a:t>Capital humano</a:t>
            </a:r>
            <a:r>
              <a:rPr lang="es-MX" sz="2200" dirty="0"/>
              <a:t>: conocimientos, habilidades y motivaciones de las personas.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b="1" dirty="0"/>
              <a:t>Capital organizacional</a:t>
            </a:r>
            <a:r>
              <a:rPr lang="es-MX" sz="2200" dirty="0"/>
              <a:t>: elementos de organización interna para el desempeño óptimo de funciones.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b="1" dirty="0"/>
              <a:t>Capital relacional</a:t>
            </a:r>
            <a:r>
              <a:rPr lang="es-MX" sz="2200" dirty="0"/>
              <a:t>: relaciones con clientes, proveedores, accionistas. Se basa en compromisos, alianzas, redes, contratos, convenios, etc.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BAD49CF-861B-4D1E-800C-AC6E79EB2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266" y="1669495"/>
            <a:ext cx="3670364" cy="38973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142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0E90B6F-5FC0-4D4A-A462-76232F67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6722F98-04C4-4209-9151-B02776627866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200" b="1" dirty="0"/>
              <a:t>Evolución hasta los equipos de gestión de talento</a:t>
            </a:r>
            <a:r>
              <a:rPr lang="es-MX" sz="22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b="1" dirty="0"/>
              <a:t>No basta</a:t>
            </a:r>
            <a:r>
              <a:rPr lang="es-MX" sz="2200" dirty="0"/>
              <a:t> con tener talentos para poseer capital humano.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dirty="0"/>
              <a:t>Es necesario tener </a:t>
            </a:r>
            <a:r>
              <a:rPr lang="es-MX" sz="2200" b="1" dirty="0"/>
              <a:t>talentos integrados</a:t>
            </a:r>
            <a:r>
              <a:rPr lang="es-MX" sz="2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dirty="0"/>
              <a:t>Si el </a:t>
            </a:r>
            <a:r>
              <a:rPr lang="es-MX" sz="2200" b="1" dirty="0"/>
              <a:t>contexto es favorable </a:t>
            </a:r>
            <a:r>
              <a:rPr lang="es-MX" sz="2200" dirty="0"/>
              <a:t>y propicio, los talentos se </a:t>
            </a:r>
            <a:r>
              <a:rPr lang="es-MX" sz="2200" b="1" dirty="0"/>
              <a:t>desarrollan y crecen</a:t>
            </a:r>
            <a:r>
              <a:rPr lang="es-MX" sz="2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dirty="0"/>
              <a:t>Si el </a:t>
            </a:r>
            <a:r>
              <a:rPr lang="es-MX" sz="2200" b="1" dirty="0"/>
              <a:t>contexto no es favorable</a:t>
            </a:r>
            <a:r>
              <a:rPr lang="es-MX" sz="2200" dirty="0"/>
              <a:t>, los talentos </a:t>
            </a:r>
            <a:r>
              <a:rPr lang="es-MX" sz="2200" b="1" dirty="0"/>
              <a:t>evitan ataduras </a:t>
            </a:r>
            <a:r>
              <a:rPr lang="es-MX" sz="2200" dirty="0"/>
              <a:t>y </a:t>
            </a:r>
            <a:r>
              <a:rPr lang="es-MX" sz="2200" b="1" dirty="0"/>
              <a:t>propician aislamiento</a:t>
            </a:r>
            <a:r>
              <a:rPr lang="es-MX" sz="2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200" dirty="0"/>
              <a:t>La suma de </a:t>
            </a:r>
            <a:r>
              <a:rPr lang="es-MX" sz="2200" b="1" dirty="0"/>
              <a:t>talento + contexto </a:t>
            </a:r>
            <a:r>
              <a:rPr lang="es-MX" sz="2200" dirty="0"/>
              <a:t>proporciona el </a:t>
            </a:r>
            <a:r>
              <a:rPr lang="es-MX" sz="2200" b="1" dirty="0"/>
              <a:t>capital humano</a:t>
            </a:r>
            <a:r>
              <a:rPr lang="es-MX" sz="220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7593485-0493-4853-821D-A01C167B2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198" y="1246716"/>
            <a:ext cx="5919064" cy="36966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C8D13F8-8252-4FB0-B277-04D8FE76E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335" y="5076795"/>
            <a:ext cx="4989487" cy="13064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216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11DF76-9C89-4700-A68B-615B7351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27538"/>
            <a:ext cx="5065224" cy="787129"/>
          </a:xfrm>
        </p:spPr>
        <p:txBody>
          <a:bodyPr>
            <a:noAutofit/>
          </a:bodyPr>
          <a:lstStyle/>
          <a:p>
            <a:r>
              <a:rPr lang="es-ES" sz="2400" b="1" dirty="0"/>
              <a:t>Inteligencia emocional desde la perspectiva bíblica</a:t>
            </a:r>
            <a:endParaRPr lang="es-MX" sz="2400" b="1" dirty="0"/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DE1FAFCF-54FE-4DA1-A286-7042CF980A2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878013"/>
            <a:ext cx="5984875" cy="343217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A7B5E044-5745-49D0-8E67-A56CCD0197D5}"/>
              </a:ext>
            </a:extLst>
          </p:cNvPr>
          <p:cNvSpPr txBox="1"/>
          <p:nvPr/>
        </p:nvSpPr>
        <p:spPr>
          <a:xfrm>
            <a:off x="607443" y="3349348"/>
            <a:ext cx="5065224" cy="210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1800" dirty="0"/>
              <a:t>Las emociones se derivan de las creencias.</a:t>
            </a:r>
          </a:p>
          <a:p>
            <a:r>
              <a:rPr lang="es-MX" sz="1800" dirty="0"/>
              <a:t>Si los pensamientos son malos, los sentimientos también lo serán.</a:t>
            </a:r>
          </a:p>
          <a:p>
            <a:r>
              <a:rPr lang="es-MX" sz="1800" dirty="0"/>
              <a:t>Los pensamientos y sentimientos combinados constituyen el carácter moral de la persona.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5628809-D621-4C98-8510-49E3D5A001D9}"/>
              </a:ext>
            </a:extLst>
          </p:cNvPr>
          <p:cNvSpPr txBox="1"/>
          <p:nvPr/>
        </p:nvSpPr>
        <p:spPr>
          <a:xfrm>
            <a:off x="607443" y="1403316"/>
            <a:ext cx="5065224" cy="1662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1800" dirty="0"/>
              <a:t>Hechos 16:22-25 </a:t>
            </a:r>
            <a:r>
              <a:rPr lang="es-MX" sz="1800" baseline="30000" dirty="0"/>
              <a:t>22</a:t>
            </a:r>
            <a:r>
              <a:rPr lang="es-MX" sz="1800" dirty="0"/>
              <a:t>La multitud se levantó a una contra ellos, y los magistrados superiores, rasgándoles sus ropas, ordenaron que los azotaran con varas. </a:t>
            </a:r>
            <a:r>
              <a:rPr lang="es-MX" sz="1800" baseline="30000" dirty="0"/>
              <a:t>23</a:t>
            </a:r>
            <a:r>
              <a:rPr lang="es-MX" sz="1800" dirty="0"/>
              <a:t>Después de darles muchos azotes, los echaron en la cárcel, ordenando al carcelero que los guardara con seguridad; </a:t>
            </a:r>
            <a:r>
              <a:rPr lang="es-MX" sz="1800" baseline="30000" dirty="0"/>
              <a:t>24</a:t>
            </a:r>
            <a:r>
              <a:rPr lang="es-MX" sz="1800" dirty="0"/>
              <a:t>el cual, habiendo recibido esa orden, los echó en el calabozo interior y les aseguró los pies en el cepo. </a:t>
            </a:r>
            <a:r>
              <a:rPr lang="es-MX" sz="1800" baseline="30000" dirty="0"/>
              <a:t>25</a:t>
            </a:r>
            <a:r>
              <a:rPr lang="es-MX" sz="1800" dirty="0"/>
              <a:t>Como a medianoche, Pablo y Silas oraban y cantaban himnos a Dios, y los presos los escuchaban. </a:t>
            </a:r>
          </a:p>
        </p:txBody>
      </p:sp>
    </p:spTree>
    <p:extLst>
      <p:ext uri="{BB962C8B-B14F-4D97-AF65-F5344CB8AC3E}">
        <p14:creationId xmlns:p14="http://schemas.microsoft.com/office/powerpoint/2010/main" val="82154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79197CE-B392-4FCF-A7A7-018B6228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59738FD-57DA-4C82-B929-F5131EAC22E7}"/>
              </a:ext>
            </a:extLst>
          </p:cNvPr>
          <p:cNvSpPr txBox="1"/>
          <p:nvPr/>
        </p:nvSpPr>
        <p:spPr>
          <a:xfrm>
            <a:off x="607443" y="1599974"/>
            <a:ext cx="5065224" cy="3652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400" b="1" dirty="0"/>
              <a:t>Cultura empresarial</a:t>
            </a:r>
            <a:r>
              <a:rPr lang="es-MX" sz="2400" dirty="0"/>
              <a:t>: conjunto de valores, tradiciones, creencia, hábitos, normas y actitudes que dan identidad y destino a una organización para el logro de sus fine económicos y sociales.</a:t>
            </a:r>
          </a:p>
          <a:p>
            <a:r>
              <a:rPr lang="es-MX" sz="2400" dirty="0"/>
              <a:t>También se le llama </a:t>
            </a:r>
            <a:r>
              <a:rPr lang="es-MX" sz="2400" b="1" dirty="0"/>
              <a:t>cultura corporativa</a:t>
            </a:r>
            <a:r>
              <a:rPr lang="es-MX" sz="2400" dirty="0"/>
              <a:t> u </a:t>
            </a:r>
            <a:r>
              <a:rPr lang="es-MX" sz="2400" b="1" dirty="0"/>
              <a:t>organizacional</a:t>
            </a:r>
            <a:r>
              <a:rPr lang="es-MX" sz="2400" dirty="0"/>
              <a:t>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C807806-EF9C-4C0D-9F98-D285182436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5938" y="800101"/>
            <a:ext cx="3950386" cy="2730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0C75750-AAD6-4EED-ACA1-D21C633EF4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5938" y="3831486"/>
            <a:ext cx="5682148" cy="2730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151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9962654-D063-45DB-8596-72319A682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525165-CFF4-41F2-A2BD-281BE1F4123E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000" b="1" dirty="0"/>
              <a:t>Clasificación de Cultura empresarial</a:t>
            </a:r>
            <a:r>
              <a:rPr lang="es-MX" sz="2000" dirty="0"/>
              <a:t>:</a:t>
            </a:r>
          </a:p>
          <a:p>
            <a:r>
              <a:rPr lang="es-MX" sz="2000" b="1" dirty="0"/>
              <a:t>Fuerte</a:t>
            </a:r>
            <a:r>
              <a:rPr lang="es-MX" sz="2000" dirty="0"/>
              <a:t>: los valores y norma establecidos son aceptados y seguidos con firmeza y se tienen en cuenta en la toma de decisiones en cualquier nivel organizacional.</a:t>
            </a:r>
          </a:p>
          <a:p>
            <a:r>
              <a:rPr lang="es-MX" sz="2000" b="1" dirty="0"/>
              <a:t>Débil</a:t>
            </a:r>
            <a:r>
              <a:rPr lang="es-MX" sz="2000" dirty="0"/>
              <a:t>: los miembros no asumen los valores, sino que los conciben como imposición y no hay alineación entre capital humano y organización.</a:t>
            </a:r>
          </a:p>
          <a:p>
            <a:r>
              <a:rPr lang="es-MX" sz="2000" b="1" dirty="0" err="1"/>
              <a:t>Groupthink</a:t>
            </a:r>
            <a:r>
              <a:rPr lang="es-MX" sz="2000" dirty="0"/>
              <a:t>: las personas en la organización, aún teniendo distintas ideas a las impuestas por la organización, no desafían ese modo de pensar. Por lo tanto no se impulsan pensamientos innovadores.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5BC819B-CA70-4395-BD43-CB51D1568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609" y="1288239"/>
            <a:ext cx="3548214" cy="46106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6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194D8B2-C78A-40DC-B850-7A463D850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BB70D3-086B-48D2-8312-9AFEF73602DE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000" b="1" dirty="0"/>
              <a:t>Beneficios de una cultura corporativa fuerte</a:t>
            </a:r>
            <a:r>
              <a:rPr lang="es-MX" sz="2000" dirty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Aglutina al equipo.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Da sentido al propósito de la organización.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Da sentido de identidad individual y colectiva.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Potencia la satisfacción personal.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Aumenta el compromiso.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Otorga sentido de pertenencia.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Reduce ambigüedad.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Más satisfacción en el trabajo.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EC387B9-9871-4692-9F26-43BE09E4F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609" y="1288239"/>
            <a:ext cx="3548214" cy="46106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905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95495ED-FDAD-4520-953F-A5F66202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F1C5238-6A14-4AFD-9083-823F7483141B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1800" b="1" dirty="0"/>
              <a:t>Elementos que componen la cultura corporativa</a:t>
            </a:r>
            <a:r>
              <a:rPr lang="es-MX" sz="1800" dirty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El paradigma</a:t>
            </a:r>
            <a:r>
              <a:rPr lang="es-MX" sz="1800" dirty="0"/>
              <a:t>: misión, visión y valores.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Sistemas de control</a:t>
            </a:r>
            <a:r>
              <a:rPr lang="es-MX" sz="1800" dirty="0"/>
              <a:t>: controla el funcionamiento de la organización.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Estructura organizacional</a:t>
            </a:r>
            <a:r>
              <a:rPr lang="es-MX" sz="1800" dirty="0"/>
              <a:t>: líneas de información, jerarquías, flujos de trabajo.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Estructuras de poder</a:t>
            </a:r>
            <a:r>
              <a:rPr lang="es-MX" sz="1800" dirty="0"/>
              <a:t>: quién toma las decisiones, cómo esta repartido el poder, en qué está basado.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Símbolos</a:t>
            </a:r>
            <a:r>
              <a:rPr lang="es-MX" sz="1800" dirty="0"/>
              <a:t>: logotipos y diseños de la organización, símbolos de poder (estacionamiento, sanitarios).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Rituales y rutinas</a:t>
            </a:r>
            <a:r>
              <a:rPr lang="es-MX" sz="1800" dirty="0"/>
              <a:t>: reuniones e informes de gestión.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b="1" dirty="0"/>
              <a:t>Historias y mitos</a:t>
            </a:r>
            <a:r>
              <a:rPr lang="es-MX" sz="1800" dirty="0"/>
              <a:t>: sobre personas y acontecimientos que transmiten un mensaje sobre lo que se valora en la organización.</a:t>
            </a:r>
          </a:p>
        </p:txBody>
      </p:sp>
      <p:pic>
        <p:nvPicPr>
          <p:cNvPr id="1026" name="Picture 2" descr="Componentes clave de una cultura organizacional">
            <a:extLst>
              <a:ext uri="{FF2B5EF4-FFF2-40B4-BE49-F238E27FC236}">
                <a16:creationId xmlns:a16="http://schemas.microsoft.com/office/drawing/2014/main" id="{5C6650F3-1E66-4C3C-B675-832DF491E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8952" y="1540106"/>
            <a:ext cx="5669573" cy="37777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22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AB7A48F5-9957-4E51-83FB-1B213D02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29A78A-A051-4AEC-B0D6-2CCE30D32934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1800" b="1" dirty="0"/>
              <a:t>Principios esenciales de la cultura corporativa</a:t>
            </a:r>
            <a:r>
              <a:rPr lang="es-MX" sz="1800" dirty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Dirección y liderazgo basado en valores.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Las personas (el principal valor).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Ética corporativa y transparencia.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Atención a las condiciones de trabajo.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Innovación y mejora continua.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Participación y trabajo en equipo.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Formación continua.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Calidad integral de productos, servicios y procesos.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Respeto al medio ambiente.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1800" dirty="0"/>
              <a:t>Compromiso con la sociedad.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976A3CA-4EE8-413F-B8F7-FD156F34B9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9786" y="1400478"/>
            <a:ext cx="5802922" cy="4222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965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34ABC9C-0013-420C-B5E1-90FA04765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EB6150B-B0A7-4EC1-93FE-63E5D72F957B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1800" b="1" dirty="0"/>
              <a:t>Administración de los recursos humanos</a:t>
            </a:r>
            <a:r>
              <a:rPr lang="es-MX" sz="1800" dirty="0"/>
              <a:t>:</a:t>
            </a:r>
          </a:p>
          <a:p>
            <a:endParaRPr lang="es-MX" sz="1800" dirty="0"/>
          </a:p>
          <a:p>
            <a:r>
              <a:rPr lang="es-MX" sz="1800" dirty="0"/>
              <a:t>Según Chiavenato, se basa en 6 procesos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163F1A-FFAD-4AC7-96FF-8E38F1A9FB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68" t="14333" r="1976"/>
          <a:stretch/>
        </p:blipFill>
        <p:spPr>
          <a:xfrm>
            <a:off x="6008076" y="1699844"/>
            <a:ext cx="6107324" cy="28956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3167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6A9C035-129B-473C-A65D-84B4E3216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43" y="533401"/>
            <a:ext cx="5065224" cy="533400"/>
          </a:xfrm>
        </p:spPr>
        <p:txBody>
          <a:bodyPr>
            <a:noAutofit/>
          </a:bodyPr>
          <a:lstStyle/>
          <a:p>
            <a:r>
              <a:rPr lang="es-ES" sz="2400" b="1" dirty="0"/>
              <a:t>Parte 1. Cultura corporativa</a:t>
            </a:r>
            <a:endParaRPr lang="es-MX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683A2A-B51D-48F1-A7A9-95088D3DBD40}"/>
              </a:ext>
            </a:extLst>
          </p:cNvPr>
          <p:cNvSpPr txBox="1"/>
          <p:nvPr/>
        </p:nvSpPr>
        <p:spPr>
          <a:xfrm>
            <a:off x="607443" y="1187460"/>
            <a:ext cx="5065224" cy="495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s-MX" sz="2000" b="1" dirty="0"/>
              <a:t>Visión moderna de la administración de los recursos humanos</a:t>
            </a:r>
            <a:r>
              <a:rPr lang="es-MX" sz="20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Las personas como </a:t>
            </a:r>
            <a:r>
              <a:rPr lang="es-MX" sz="2000" b="1" dirty="0"/>
              <a:t>seres humanos</a:t>
            </a:r>
            <a:r>
              <a:rPr lang="es-MX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Las personas como </a:t>
            </a:r>
            <a:r>
              <a:rPr lang="es-MX" sz="2000" b="1" dirty="0"/>
              <a:t>activadores de los recursos</a:t>
            </a:r>
            <a:r>
              <a:rPr lang="es-MX" sz="2000" dirty="0"/>
              <a:t> de la organización (elementos de impulso, talento).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Las personas como </a:t>
            </a:r>
            <a:r>
              <a:rPr lang="es-MX" sz="2000" b="1" dirty="0"/>
              <a:t>asociadas a la organización</a:t>
            </a:r>
            <a:r>
              <a:rPr lang="es-MX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Las personas como talentos </a:t>
            </a:r>
            <a:r>
              <a:rPr lang="es-MX" sz="2000" b="1" dirty="0"/>
              <a:t>proveedores de competencias</a:t>
            </a:r>
            <a:r>
              <a:rPr lang="es-MX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Las personas como </a:t>
            </a:r>
            <a:r>
              <a:rPr lang="es-MX" sz="2000" b="1" dirty="0"/>
              <a:t>capital humano</a:t>
            </a:r>
            <a:r>
              <a:rPr lang="es-MX" sz="2000" dirty="0"/>
              <a:t> de la organización (agrega inteligencia).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F03BFE6-FE6D-445F-8DDB-B4AAA259E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799" y="1883568"/>
            <a:ext cx="5971781" cy="30908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240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793</TotalTime>
  <Words>746</Words>
  <Application>Microsoft Office PowerPoint</Application>
  <PresentationFormat>Panorámica</PresentationFormat>
  <Paragraphs>71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Sala de reuniones Ion</vt:lpstr>
      <vt:lpstr>LIDERAZGO EMOCIONAL EN LA IGLESIA</vt:lpstr>
      <vt:lpstr>Inteligencia emocional desde la perspectiva bíblica</vt:lpstr>
      <vt:lpstr>Parte 1. Cultura corporativa</vt:lpstr>
      <vt:lpstr>Parte 1. Cultura corporativa</vt:lpstr>
      <vt:lpstr>Parte 1. Cultura corporativa</vt:lpstr>
      <vt:lpstr>Parte 1. Cultura corporativa</vt:lpstr>
      <vt:lpstr>Parte 1. Cultura corporativa</vt:lpstr>
      <vt:lpstr>Parte 1. Cultura corporativa</vt:lpstr>
      <vt:lpstr>Parte 1. Cultura corporativa</vt:lpstr>
      <vt:lpstr>Parte 1. Cultura corporativa</vt:lpstr>
      <vt:lpstr>Parte 1. Cultura corporativa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ESTUDIAR EN LÍNEA</dc:title>
  <dc:creator>Ernesto García López</dc:creator>
  <cp:lastModifiedBy>Ernesto García López</cp:lastModifiedBy>
  <cp:revision>47</cp:revision>
  <dcterms:created xsi:type="dcterms:W3CDTF">2026-03-08T04:12:56Z</dcterms:created>
  <dcterms:modified xsi:type="dcterms:W3CDTF">2026-03-15T01:16:17Z</dcterms:modified>
</cp:coreProperties>
</file>